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</p:sldIdLst>
  <p:sldSz cx="6858000" cy="9144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9EFF"/>
    <a:srgbClr val="AB0001"/>
    <a:srgbClr val="C00000"/>
    <a:srgbClr val="930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69"/>
    <p:restoredTop sz="94631"/>
  </p:normalViewPr>
  <p:slideViewPr>
    <p:cSldViewPr snapToGrid="0" snapToObjects="1">
      <p:cViewPr varScale="1">
        <p:scale>
          <a:sx n="56" d="100"/>
          <a:sy n="56" d="100"/>
        </p:scale>
        <p:origin x="220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12.png>
</file>

<file path=ppt/media/image1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50" y="1496484"/>
            <a:ext cx="5143500" cy="3183467"/>
          </a:xfrm>
          <a:prstGeom prst="rect">
            <a:avLst/>
          </a:prstGeom>
        </p:spPr>
        <p:txBody>
          <a:bodyPr anchor="b"/>
          <a:lstStyle>
            <a:lvl1pPr algn="ctr"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07756" y="486834"/>
            <a:ext cx="1478756" cy="7749117"/>
          </a:xfrm>
          <a:prstGeom prst="rect">
            <a:avLst/>
          </a:prstGeo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7" y="486834"/>
            <a:ext cx="4350544" cy="774911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916" y="2279652"/>
            <a:ext cx="5915025" cy="3803649"/>
          </a:xfrm>
          <a:prstGeom prst="rect">
            <a:avLst/>
          </a:prstGeom>
        </p:spPr>
        <p:txBody>
          <a:bodyPr anchor="b"/>
          <a:lstStyle>
            <a:lvl1pPr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67916" y="6119285"/>
            <a:ext cx="5915025" cy="20002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0 Imagen" descr="Descripción: Diseño sin título.png"/>
          <p:cNvPicPr/>
          <p:nvPr userDrawn="1"/>
        </p:nvPicPr>
        <p:blipFill>
          <a:blip r:embed="rId1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55" y="808124"/>
            <a:ext cx="6866255" cy="2192655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Rectángulo 37"/>
          <p:cNvSpPr/>
          <p:nvPr userDrawn="1"/>
        </p:nvSpPr>
        <p:spPr>
          <a:xfrm>
            <a:off x="0" y="-1"/>
            <a:ext cx="6858000" cy="801825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 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pic>
        <p:nvPicPr>
          <p:cNvPr id="39" name="Imagen 86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210812"/>
            <a:ext cx="560388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ángulo 39"/>
          <p:cNvSpPr/>
          <p:nvPr userDrawn="1"/>
        </p:nvSpPr>
        <p:spPr>
          <a:xfrm>
            <a:off x="0" y="8657760"/>
            <a:ext cx="6858000" cy="46650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8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ectángulo 40"/>
          <p:cNvSpPr/>
          <p:nvPr userDrawn="1"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2" name="Rectángulo 41"/>
          <p:cNvSpPr/>
          <p:nvPr userDrawn="1"/>
        </p:nvSpPr>
        <p:spPr>
          <a:xfrm>
            <a:off x="2098545" y="8737606"/>
            <a:ext cx="306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Adolfo Prieto 1756, Colonia del Valle, Benito </a:t>
            </a:r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Jurárez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03100, </a:t>
            </a:r>
          </a:p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CDMX, México | 5539 7004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5539 5074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01800 TenStep</a:t>
            </a:r>
            <a:endParaRPr lang="es-ES_tradnl" sz="800" dirty="0"/>
          </a:p>
        </p:txBody>
      </p:sp>
      <p:sp>
        <p:nvSpPr>
          <p:cNvPr id="43" name="Rectángulo 42"/>
          <p:cNvSpPr/>
          <p:nvPr userDrawn="1"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15" name="Marcador de título 14"/>
          <p:cNvSpPr>
            <a:spLocks noGrp="1"/>
          </p:cNvSpPr>
          <p:nvPr>
            <p:ph type="title"/>
          </p:nvPr>
        </p:nvSpPr>
        <p:spPr>
          <a:xfrm>
            <a:off x="752794" y="137564"/>
            <a:ext cx="5915025" cy="550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818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514350" rtl="0" eaLnBrk="1" latinLnBrk="0" hangingPunct="1">
        <a:lnSpc>
          <a:spcPct val="90000"/>
        </a:lnSpc>
        <a:spcBef>
          <a:spcPct val="0"/>
        </a:spcBef>
        <a:buNone/>
        <a:defRPr sz="2475" b="0" i="0" kern="1200">
          <a:solidFill>
            <a:schemeClr val="bg1"/>
          </a:solidFill>
          <a:latin typeface="Arial" charset="0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/>
        <a:buChar char="•"/>
        <a:defRPr sz="1575" b="0" i="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350" b="0" i="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125" b="0" i="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2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a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151182"/>
              </p:ext>
            </p:extLst>
          </p:nvPr>
        </p:nvGraphicFramePr>
        <p:xfrm>
          <a:off x="3861781" y="6758318"/>
          <a:ext cx="2645153" cy="10827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193"/>
                <a:gridCol w="1396155"/>
                <a:gridCol w="700805"/>
              </a:tblGrid>
              <a:tr h="244083"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000" b="1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PDUs</a:t>
                      </a:r>
                      <a:endParaRPr lang="es-ES_tradnl" sz="850" b="1" baseline="0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Technical</a:t>
                      </a:r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PM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40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Leadership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04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Strategic</a:t>
                      </a:r>
                      <a:r>
                        <a:rPr lang="es-ES_tradnl" sz="85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and Business Management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04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4" name="0 Imagen" descr="Descripción: Diseño sin título.png"/>
          <p:cNvPicPr/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55" y="808124"/>
            <a:ext cx="6866255" cy="219265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 Box 50"/>
          <p:cNvSpPr txBox="1">
            <a:spLocks noChangeArrowheads="1"/>
          </p:cNvSpPr>
          <p:nvPr/>
        </p:nvSpPr>
        <p:spPr bwMode="auto">
          <a:xfrm>
            <a:off x="3996055" y="3379874"/>
            <a:ext cx="2656205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indent="-171450" algn="just">
              <a:buFont typeface="Arial" charset="0"/>
              <a:buChar char="•"/>
            </a:pPr>
            <a:r>
              <a:rPr lang="es-ES_tradnl" sz="900" dirty="0" smtClean="0">
                <a:effectLst/>
                <a:latin typeface="Arial" charset="0"/>
                <a:ea typeface="MS Mincho" charset="-128"/>
                <a:cs typeface="Times New Roman" charset="0"/>
              </a:rPr>
              <a:t>+4,500 horas de experiencia en posiciones de liderazgo de proyectos</a:t>
            </a:r>
          </a:p>
          <a:p>
            <a:pPr marL="171450" indent="-171450" algn="just">
              <a:buFont typeface="Arial" charset="0"/>
              <a:buChar char="•"/>
            </a:pPr>
            <a:r>
              <a:rPr lang="es-ES_tradnl" sz="900" dirty="0" smtClean="0">
                <a:effectLst/>
                <a:latin typeface="Arial" charset="0"/>
                <a:ea typeface="MS Mincho" charset="-128"/>
                <a:cs typeface="Times New Roman" charset="0"/>
              </a:rPr>
              <a:t>Cubrir los requisitos de elegibilidad del PMI</a:t>
            </a:r>
            <a:endParaRPr lang="es-ES_tradnl" sz="1100" dirty="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8" name="Text Box 52"/>
          <p:cNvSpPr txBox="1">
            <a:spLocks noChangeArrowheads="1"/>
          </p:cNvSpPr>
          <p:nvPr/>
        </p:nvSpPr>
        <p:spPr bwMode="auto">
          <a:xfrm>
            <a:off x="3952261" y="3092419"/>
            <a:ext cx="1406525" cy="30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65F9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>
                <a:solidFill>
                  <a:srgbClr val="365F91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Prerrequisitos</a:t>
            </a:r>
            <a:endParaRPr lang="es-ES_tradnl" sz="120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9" name="Text Box 55"/>
          <p:cNvSpPr txBox="1">
            <a:spLocks noChangeArrowheads="1"/>
          </p:cNvSpPr>
          <p:nvPr/>
        </p:nvSpPr>
        <p:spPr bwMode="auto">
          <a:xfrm>
            <a:off x="656591" y="3093019"/>
            <a:ext cx="2278380" cy="39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rgbClr val="365F91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Objetivos de aprendizaje</a:t>
            </a:r>
            <a:endParaRPr lang="es-ES_tradnl" sz="1200" dirty="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pic>
        <p:nvPicPr>
          <p:cNvPr id="3090" name="Imagen 5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3091584"/>
            <a:ext cx="357187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Imagen 60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893" y="3091584"/>
            <a:ext cx="258762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Box 70"/>
          <p:cNvSpPr txBox="1">
            <a:spLocks noChangeArrowheads="1"/>
          </p:cNvSpPr>
          <p:nvPr/>
        </p:nvSpPr>
        <p:spPr bwMode="auto">
          <a:xfrm>
            <a:off x="453390" y="5638882"/>
            <a:ext cx="2278380" cy="29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>
                <a:solidFill>
                  <a:srgbClr val="365F91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Quién debe participar </a:t>
            </a:r>
            <a:endParaRPr lang="es-ES_tradnl" sz="120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5" name="Text Box 73"/>
          <p:cNvSpPr txBox="1">
            <a:spLocks noChangeArrowheads="1"/>
          </p:cNvSpPr>
          <p:nvPr/>
        </p:nvSpPr>
        <p:spPr bwMode="auto">
          <a:xfrm>
            <a:off x="3979545" y="3922164"/>
            <a:ext cx="919480" cy="506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>
                <a:solidFill>
                  <a:srgbClr val="365F91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Temario</a:t>
            </a:r>
            <a:endParaRPr lang="es-ES_tradnl" sz="120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6" name="Text Box 74"/>
          <p:cNvSpPr txBox="1">
            <a:spLocks noChangeArrowheads="1"/>
          </p:cNvSpPr>
          <p:nvPr/>
        </p:nvSpPr>
        <p:spPr bwMode="auto">
          <a:xfrm>
            <a:off x="3645893" y="4414924"/>
            <a:ext cx="3128287" cy="1789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Módulo 01 – Introducción al programa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Módulo 02 – </a:t>
            </a:r>
            <a:r>
              <a:rPr lang="es-ES_tradnl" sz="9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Introducción a la dirección de proyectos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Módulo 03 </a:t>
            </a: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– </a:t>
            </a:r>
            <a:r>
              <a:rPr lang="es-ES_tradnl" sz="9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Dirección de Proyectos, marco de referencia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Módulo 04 – Procesos y herramientas de Inicio</a:t>
            </a:r>
          </a:p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Módulo 05 – Procesos y herramientas de planeación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Módulo </a:t>
            </a: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06 </a:t>
            </a: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– </a:t>
            </a: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Procesos y herramientas de ejecución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Módulo </a:t>
            </a: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07 </a:t>
            </a: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– </a:t>
            </a: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Procesos y herramientas de seguimiento y control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Módulo </a:t>
            </a: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08 </a:t>
            </a: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– </a:t>
            </a: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Procesos y herramientas de cierre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Módulo 14 </a:t>
            </a: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– </a:t>
            </a:r>
            <a:r>
              <a:rPr lang="es-ES_tradnl" sz="900" dirty="0" smtClean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Examen final</a:t>
            </a:r>
          </a:p>
          <a:p>
            <a:pPr marL="134938" lvl="0" indent="-134938">
              <a:spcAft>
                <a:spcPts val="0"/>
              </a:spcAft>
              <a:buFont typeface="Symbol" charset="2"/>
              <a:buChar char=""/>
            </a:pPr>
            <a:r>
              <a:rPr lang="es-ES_tradnl" sz="900" dirty="0" smtClean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Módulo 15 </a:t>
            </a:r>
            <a:r>
              <a:rPr lang="mr-IN" sz="900" dirty="0" smtClean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_tradnl" sz="900" dirty="0" smtClean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 Cierre del programa. 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  <a:p>
            <a:pPr marL="134938" indent="-134938">
              <a:spcBef>
                <a:spcPts val="600"/>
              </a:spcBef>
              <a:spcAft>
                <a:spcPts val="600"/>
              </a:spcAft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 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 Box 76"/>
          <p:cNvSpPr txBox="1">
            <a:spLocks noChangeArrowheads="1"/>
          </p:cNvSpPr>
          <p:nvPr/>
        </p:nvSpPr>
        <p:spPr bwMode="auto">
          <a:xfrm>
            <a:off x="453390" y="7033278"/>
            <a:ext cx="2049145" cy="258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rgbClr val="365F91"/>
                </a:solidFill>
                <a:effectLst/>
                <a:latin typeface="Helvetica" charset="0"/>
                <a:ea typeface="MS Mincho" charset="-128"/>
                <a:cs typeface="Gill Sans Light" charset="0"/>
              </a:rPr>
              <a:t>Duración de la clase </a:t>
            </a:r>
            <a:endParaRPr lang="es-ES_tradnl" sz="1200" dirty="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8" name="Text Box 77"/>
          <p:cNvSpPr txBox="1">
            <a:spLocks noChangeArrowheads="1"/>
          </p:cNvSpPr>
          <p:nvPr/>
        </p:nvSpPr>
        <p:spPr bwMode="auto">
          <a:xfrm>
            <a:off x="52626" y="7491887"/>
            <a:ext cx="343027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342900" lvl="0" indent="-342900">
              <a:buFont typeface="Symbol" charset="2"/>
              <a:buChar char=""/>
              <a:tabLst>
                <a:tab pos="107950" algn="l"/>
              </a:tabLst>
            </a:pPr>
            <a:r>
              <a:rPr lang="es-ES" sz="950" dirty="0" smtClean="0">
                <a:effectLst/>
                <a:latin typeface="Arial" charset="0"/>
                <a:ea typeface="MS Mincho" charset="-128"/>
                <a:cs typeface="Times New Roman" charset="0"/>
              </a:rPr>
              <a:t>48 horas </a:t>
            </a:r>
          </a:p>
          <a:p>
            <a:pPr marL="342900" lvl="0" indent="-342900">
              <a:buFont typeface="Symbol" charset="2"/>
              <a:buChar char=""/>
              <a:tabLst>
                <a:tab pos="107950" algn="l"/>
              </a:tabLst>
            </a:pPr>
            <a:r>
              <a:rPr lang="es-ES" sz="950" dirty="0" smtClean="0">
                <a:latin typeface="Arial" charset="0"/>
                <a:ea typeface="MS Mincho" charset="-128"/>
                <a:cs typeface="Times New Roman" charset="0"/>
              </a:rPr>
              <a:t>2 Sesiones sesiones por mes durante 4 meses </a:t>
            </a:r>
          </a:p>
          <a:p>
            <a:pPr marL="342900" lvl="0" indent="-342900">
              <a:buFont typeface="Symbol" charset="2"/>
              <a:buChar char=""/>
              <a:tabLst>
                <a:tab pos="107950" algn="l"/>
              </a:tabLst>
            </a:pPr>
            <a:r>
              <a:rPr lang="es-ES" sz="950" dirty="0" smtClean="0">
                <a:latin typeface="Arial" charset="0"/>
                <a:ea typeface="MS Mincho" charset="-128"/>
                <a:cs typeface="Times New Roman" charset="0"/>
              </a:rPr>
              <a:t>Horario:  de 18:30 a 21:30 </a:t>
            </a:r>
            <a:endParaRPr lang="es-ES_tradnl" sz="1200" dirty="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pic>
        <p:nvPicPr>
          <p:cNvPr id="3085" name="Imagen 78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73" y="5645181"/>
            <a:ext cx="360363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3" name="Imagen 79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" y="7018809"/>
            <a:ext cx="358775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7" name="Imagen 8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635" y="3974507"/>
            <a:ext cx="269875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3" name="Imagen 103"/>
          <p:cNvPicPr>
            <a:picLocks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567" y="7034995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Imagen 104"/>
          <p:cNvPicPr>
            <a:picLocks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3468" y="7306903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5" name="Imagen 105"/>
          <p:cNvPicPr>
            <a:picLocks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3468" y="7571267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1" name="Imagen 109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2956" y="8327822"/>
            <a:ext cx="404257" cy="257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ángulo 28"/>
          <p:cNvSpPr/>
          <p:nvPr/>
        </p:nvSpPr>
        <p:spPr>
          <a:xfrm>
            <a:off x="353695" y="1057679"/>
            <a:ext cx="6214745" cy="1714500"/>
          </a:xfrm>
          <a:prstGeom prst="rect">
            <a:avLst/>
          </a:prstGeom>
          <a:solidFill>
            <a:srgbClr val="00B050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s-ES" sz="1800" dirty="0" smtClean="0">
                <a:solidFill>
                  <a:srgbClr val="FFFFFF"/>
                </a:solidFill>
                <a:effectLst/>
                <a:latin typeface="Arial Rounded MT Bold" charset="0"/>
                <a:ea typeface="MS Mincho" charset="-128"/>
                <a:cs typeface="Arial" charset="0"/>
              </a:rPr>
              <a:t>La oportunidad </a:t>
            </a:r>
          </a:p>
          <a:p>
            <a:pPr algn="ctr">
              <a:spcAft>
                <a:spcPts val="0"/>
              </a:spcAft>
            </a:pPr>
            <a:r>
              <a:rPr lang="es-ES" sz="1800" dirty="0" smtClean="0">
                <a:solidFill>
                  <a:srgbClr val="FFFFFF"/>
                </a:solidFill>
                <a:effectLst/>
                <a:latin typeface="Arial Rounded MT Bold" charset="0"/>
                <a:ea typeface="MS Mincho" charset="-128"/>
                <a:cs typeface="Arial" charset="0"/>
              </a:rPr>
              <a:t>Descubre y domina las principales herramientas y técnicas para entregar proyectos exitosos. </a:t>
            </a:r>
            <a:endParaRPr lang="es-ES_tradnl" sz="1200" dirty="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pic>
        <p:nvPicPr>
          <p:cNvPr id="3100" name="Imagen 24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6043" y="8327822"/>
            <a:ext cx="574675" cy="27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9" name="Imagen 25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243" y="8340522"/>
            <a:ext cx="436562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-363855" y="-216131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_tradnl"/>
          </a:p>
        </p:txBody>
      </p:sp>
      <p:sp>
        <p:nvSpPr>
          <p:cNvPr id="12" name="Rectángulo 11"/>
          <p:cNvSpPr/>
          <p:nvPr/>
        </p:nvSpPr>
        <p:spPr>
          <a:xfrm>
            <a:off x="53896" y="3522431"/>
            <a:ext cx="3604736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Al final del programa los participantes podrán: </a:t>
            </a:r>
          </a:p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" sz="900" dirty="0">
                <a:latin typeface="Arial" charset="0"/>
                <a:ea typeface="Arial" charset="0"/>
                <a:cs typeface="Arial" charset="0"/>
              </a:rPr>
              <a:t>Conocer los tipos de trabajo que se desarrollan en una organización y por qué es indispensable desarrollar una visión balanceada de esos tipos de trabajo. 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900" dirty="0">
                <a:latin typeface="Arial" charset="0"/>
                <a:ea typeface="Arial" charset="0"/>
                <a:cs typeface="Arial" charset="0"/>
              </a:rPr>
              <a:t>Entender el marco de referencia de la dirección de proyectos de acuerdo con el PMI</a:t>
            </a:r>
            <a:r>
              <a:rPr lang="es-ES" sz="900" baseline="30000" dirty="0">
                <a:latin typeface="Arial" charset="0"/>
                <a:ea typeface="Arial" charset="0"/>
                <a:cs typeface="Arial" charset="0"/>
              </a:rPr>
              <a:t>®</a:t>
            </a:r>
            <a:r>
              <a:rPr lang="es-ES" sz="900" dirty="0">
                <a:latin typeface="Arial" charset="0"/>
                <a:ea typeface="Arial" charset="0"/>
                <a:cs typeface="Arial" charset="0"/>
              </a:rPr>
              <a:t> 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900" dirty="0">
                <a:latin typeface="Arial" charset="0"/>
                <a:ea typeface="Arial" charset="0"/>
                <a:cs typeface="Arial" charset="0"/>
              </a:rPr>
              <a:t>Explicar el ciclo de vida del proyecto.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900" dirty="0">
                <a:latin typeface="Arial" charset="0"/>
                <a:ea typeface="Arial" charset="0"/>
                <a:cs typeface="Arial" charset="0"/>
              </a:rPr>
              <a:t>Conocer las actividades que se llevan a cabo dentro de cada uno de los grupos de procesos, para incrementar las oportunidades de éxito del proyecto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900" dirty="0">
                <a:latin typeface="Arial" charset="0"/>
                <a:ea typeface="Arial" charset="0"/>
                <a:cs typeface="Arial" charset="0"/>
              </a:rPr>
              <a:t>Aplicar de manera práctica al menos 9 herramientas y técnicas relacionadas con la administración de un proyecto.  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66516" y="6097131"/>
            <a:ext cx="3429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algn="just">
              <a:tabLst>
                <a:tab pos="107950" algn="l"/>
              </a:tabLst>
            </a:pPr>
            <a:r>
              <a:rPr lang="es-ES" sz="900" dirty="0" smtClean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Profesionales y practicantes de la disciplina de Dirección de Proyectos que cuentan con experiencia y quieren obtener la certificación PMP otorgada por el PMI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-8256" y="1"/>
            <a:ext cx="6866255" cy="80812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PM00.00 - DEP</a:t>
            </a:r>
          </a:p>
          <a:p>
            <a:pPr algn="ctr"/>
            <a:r>
              <a:rPr lang="es-ES_tradnl" dirty="0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Programa Dirección Exitosa de Proyectos (DEP)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pic>
        <p:nvPicPr>
          <p:cNvPr id="3075" name="Imagen 86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210812"/>
            <a:ext cx="560388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Rectángulo 40"/>
          <p:cNvSpPr/>
          <p:nvPr/>
        </p:nvSpPr>
        <p:spPr>
          <a:xfrm>
            <a:off x="0" y="8657760"/>
            <a:ext cx="6858000" cy="466509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8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Rectángulo redondeado 21"/>
          <p:cNvSpPr/>
          <p:nvPr/>
        </p:nvSpPr>
        <p:spPr>
          <a:xfrm>
            <a:off x="3702352" y="6685456"/>
            <a:ext cx="2938855" cy="1186323"/>
          </a:xfrm>
          <a:prstGeom prst="round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Rectángulo 22"/>
          <p:cNvSpPr/>
          <p:nvPr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4" name="Rectángulo 43"/>
          <p:cNvSpPr/>
          <p:nvPr/>
        </p:nvSpPr>
        <p:spPr>
          <a:xfrm>
            <a:off x="2098545" y="8737606"/>
            <a:ext cx="306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Adolfo Prieto 1756, Colonia del Valle, Benito </a:t>
            </a:r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Jurárez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03100, </a:t>
            </a:r>
          </a:p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CDMX, México | 5539 7004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5539 5074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01800 TenStep</a:t>
            </a:r>
            <a:endParaRPr lang="es-ES_tradnl" sz="800" dirty="0"/>
          </a:p>
        </p:txBody>
      </p:sp>
      <p:sp>
        <p:nvSpPr>
          <p:cNvPr id="45" name="Rectángulo 44"/>
          <p:cNvSpPr/>
          <p:nvPr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24" name="CuadroTexto 23"/>
          <p:cNvSpPr txBox="1"/>
          <p:nvPr/>
        </p:nvSpPr>
        <p:spPr>
          <a:xfrm>
            <a:off x="4383464" y="6563795"/>
            <a:ext cx="1628972" cy="25391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_tradnl" sz="1050" b="1" dirty="0" smtClean="0">
                <a:latin typeface="Arial" charset="0"/>
                <a:ea typeface="Arial" charset="0"/>
                <a:cs typeface="Arial" charset="0"/>
              </a:rPr>
              <a:t>Este programa otorga:</a:t>
            </a:r>
            <a:endParaRPr lang="es-ES_tradnl" sz="105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43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00.00 TS Tema White pptx</Template>
  <TotalTime>3954</TotalTime>
  <Words>231</Words>
  <Application>Microsoft Office PowerPoint</Application>
  <PresentationFormat>Presentación en pantalla (4:3)</PresentationFormat>
  <Paragraphs>46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11" baseType="lpstr">
      <vt:lpstr>Arial</vt:lpstr>
      <vt:lpstr>Arial Rounded MT Bold</vt:lpstr>
      <vt:lpstr>Calibri</vt:lpstr>
      <vt:lpstr>Cambria</vt:lpstr>
      <vt:lpstr>Gill Sans Light</vt:lpstr>
      <vt:lpstr>Helvetica</vt:lpstr>
      <vt:lpstr>MS Mincho</vt:lpstr>
      <vt:lpstr>Symbol</vt:lpstr>
      <vt:lpstr>Times New Roman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Valdés Garciatorres</dc:creator>
  <cp:lastModifiedBy>Microsoft</cp:lastModifiedBy>
  <cp:revision>21</cp:revision>
  <cp:lastPrinted>2016-12-18T01:09:10Z</cp:lastPrinted>
  <dcterms:created xsi:type="dcterms:W3CDTF">2016-12-17T23:56:12Z</dcterms:created>
  <dcterms:modified xsi:type="dcterms:W3CDTF">2017-01-31T19:27:58Z</dcterms:modified>
</cp:coreProperties>
</file>

<file path=docProps/thumbnail.jpeg>
</file>